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67" r:id="rId3"/>
    <p:sldId id="274" r:id="rId4"/>
    <p:sldId id="257" r:id="rId5"/>
    <p:sldId id="263" r:id="rId6"/>
    <p:sldId id="258" r:id="rId7"/>
    <p:sldId id="259" r:id="rId8"/>
    <p:sldId id="260" r:id="rId9"/>
    <p:sldId id="265" r:id="rId10"/>
    <p:sldId id="275" r:id="rId11"/>
    <p:sldId id="270" r:id="rId12"/>
    <p:sldId id="264" r:id="rId13"/>
    <p:sldId id="269" r:id="rId14"/>
    <p:sldId id="266" r:id="rId15"/>
    <p:sldId id="271" r:id="rId16"/>
    <p:sldId id="272" r:id="rId17"/>
    <p:sldId id="261" r:id="rId18"/>
    <p:sldId id="262" r:id="rId19"/>
    <p:sldId id="273" r:id="rId20"/>
    <p:sldId id="268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1F1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7" autoAdjust="0"/>
    <p:restoredTop sz="94660"/>
  </p:normalViewPr>
  <p:slideViewPr>
    <p:cSldViewPr>
      <p:cViewPr>
        <p:scale>
          <a:sx n="90" d="100"/>
          <a:sy n="90" d="100"/>
        </p:scale>
        <p:origin x="-58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0FCDDCC-C296-41E5-B9F1-25B3ACFE2846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764EA77-650D-461E-8C5C-3C42FDEB22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CDDCC-C296-41E5-B9F1-25B3ACFE2846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4EA77-650D-461E-8C5C-3C42FDEB22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CDDCC-C296-41E5-B9F1-25B3ACFE2846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4EA77-650D-461E-8C5C-3C42FDEB22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CDDCC-C296-41E5-B9F1-25B3ACFE2846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4EA77-650D-461E-8C5C-3C42FDEB22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CDDCC-C296-41E5-B9F1-25B3ACFE2846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4EA77-650D-461E-8C5C-3C42FDEB22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CDDCC-C296-41E5-B9F1-25B3ACFE2846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4EA77-650D-461E-8C5C-3C42FDEB22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CDDCC-C296-41E5-B9F1-25B3ACFE2846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4EA77-650D-461E-8C5C-3C42FDEB22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CDDCC-C296-41E5-B9F1-25B3ACFE2846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4EA77-650D-461E-8C5C-3C42FDEB22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CDDCC-C296-41E5-B9F1-25B3ACFE2846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4EA77-650D-461E-8C5C-3C42FDEB22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20FCDDCC-C296-41E5-B9F1-25B3ACFE2846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4EA77-650D-461E-8C5C-3C42FDEB22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0FCDDCC-C296-41E5-B9F1-25B3ACFE2846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764EA77-650D-461E-8C5C-3C42FDEB22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20FCDDCC-C296-41E5-B9F1-25B3ACFE2846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764EA77-650D-461E-8C5C-3C42FDEB229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295399"/>
          </a:xfrm>
        </p:spPr>
        <p:txBody>
          <a:bodyPr/>
          <a:lstStyle/>
          <a:p>
            <a:r>
              <a:rPr lang="en-US" dirty="0" smtClean="0"/>
              <a:t>Music Model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276600"/>
            <a:ext cx="7772400" cy="153471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Greg </a:t>
            </a:r>
            <a:r>
              <a:rPr lang="en-US" dirty="0" err="1" smtClean="0"/>
              <a:t>Meser</a:t>
            </a:r>
            <a:endParaRPr lang="en-US" dirty="0" smtClean="0"/>
          </a:p>
          <a:p>
            <a:r>
              <a:rPr lang="en-US" dirty="0" smtClean="0"/>
              <a:t>Greg Napolitano</a:t>
            </a:r>
          </a:p>
          <a:p>
            <a:r>
              <a:rPr lang="en-US" dirty="0" err="1" smtClean="0"/>
              <a:t>Manica</a:t>
            </a:r>
            <a:r>
              <a:rPr lang="en-US" dirty="0" smtClean="0"/>
              <a:t> </a:t>
            </a:r>
            <a:r>
              <a:rPr lang="en-US" dirty="0" err="1" smtClean="0"/>
              <a:t>Piputbundit</a:t>
            </a:r>
            <a:endParaRPr lang="en-US" dirty="0" smtClean="0"/>
          </a:p>
          <a:p>
            <a:r>
              <a:rPr lang="en-US" dirty="0"/>
              <a:t>Orson Robbins-</a:t>
            </a:r>
            <a:r>
              <a:rPr lang="en-US" dirty="0" err="1"/>
              <a:t>Pianka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Song Scoring Algorithm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2328672"/>
          </a:xfrm>
        </p:spPr>
        <p:txBody>
          <a:bodyPr/>
          <a:lstStyle/>
          <a:p>
            <a:r>
              <a:rPr lang="en-US" sz="2200" dirty="0" smtClean="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=LARGE(Database!$W$2:$W$4301,ROW</a:t>
            </a:r>
            <a:r>
              <a:rPr lang="en-US" sz="2200" dirty="0" smtClean="0">
                <a:solidFill>
                  <a:srgbClr val="008000"/>
                </a:solidFill>
                <a:latin typeface="Verdana"/>
                <a:ea typeface="Verdana"/>
                <a:cs typeface="Verdana"/>
              </a:rPr>
              <a:t>()</a:t>
            </a:r>
            <a:r>
              <a:rPr lang="en-US" sz="2200" dirty="0" smtClean="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-1)</a:t>
            </a:r>
          </a:p>
          <a:p>
            <a:r>
              <a:rPr lang="en-US" sz="2200" dirty="0" smtClean="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=VLOOKUP</a:t>
            </a:r>
            <a:r>
              <a:rPr lang="en-US" sz="2200" dirty="0" smtClean="0">
                <a:solidFill>
                  <a:srgbClr val="0000FF"/>
                </a:solidFill>
                <a:latin typeface="Verdana"/>
                <a:ea typeface="Verdana"/>
                <a:cs typeface="Verdana"/>
              </a:rPr>
              <a:t>(B2</a:t>
            </a:r>
            <a:r>
              <a:rPr lang="en-US" sz="2200" dirty="0" smtClean="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,Database!$W$2:$X$4301</a:t>
            </a:r>
          </a:p>
          <a:p>
            <a:r>
              <a:rPr lang="en-US" sz="2200" dirty="0" smtClean="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=COUNTIFS</a:t>
            </a:r>
            <a:r>
              <a:rPr lang="en-US" sz="2200" dirty="0" smtClean="0">
                <a:solidFill>
                  <a:srgbClr val="0000FF"/>
                </a:solidFill>
                <a:latin typeface="Verdana"/>
                <a:ea typeface="Verdana"/>
                <a:cs typeface="Verdana"/>
              </a:rPr>
              <a:t>($D$2:$D$101</a:t>
            </a:r>
            <a:r>
              <a:rPr lang="en-US" sz="2200" dirty="0" smtClean="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,</a:t>
            </a:r>
            <a:r>
              <a:rPr lang="en-US" sz="2200" dirty="0" smtClean="0">
                <a:solidFill>
                  <a:srgbClr val="008000"/>
                </a:solidFill>
                <a:latin typeface="Verdana"/>
                <a:ea typeface="Verdana"/>
                <a:cs typeface="Verdana"/>
              </a:rPr>
              <a:t>D3</a:t>
            </a:r>
            <a:r>
              <a:rPr lang="en-US" sz="2200" dirty="0" smtClean="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,</a:t>
            </a:r>
            <a:r>
              <a:rPr lang="en-US" sz="2200" dirty="0" smtClean="0">
                <a:solidFill>
                  <a:srgbClr val="9900CC"/>
                </a:solidFill>
                <a:latin typeface="Verdana"/>
                <a:ea typeface="Verdana"/>
                <a:cs typeface="Verdana"/>
              </a:rPr>
              <a:t>$N$2:$N$101</a:t>
            </a:r>
            <a:r>
              <a:rPr lang="en-US" sz="2200" dirty="0" smtClean="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,1</a:t>
            </a:r>
            <a:r>
              <a:rPr lang="en-US" sz="2200" dirty="0" smtClean="0">
                <a:solidFill>
                  <a:srgbClr val="0000FF"/>
                </a:solidFill>
                <a:latin typeface="Verdana"/>
                <a:ea typeface="Verdana"/>
                <a:cs typeface="Verdana"/>
              </a:rPr>
              <a:t>)</a:t>
            </a:r>
          </a:p>
          <a:p>
            <a:r>
              <a:rPr lang="en-US" sz="2200" dirty="0" smtClean="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=IF</a:t>
            </a:r>
            <a:r>
              <a:rPr lang="en-US" sz="2200" dirty="0" smtClean="0">
                <a:solidFill>
                  <a:srgbClr val="0000FF"/>
                </a:solidFill>
                <a:latin typeface="Verdana"/>
                <a:ea typeface="Verdana"/>
                <a:cs typeface="Verdana"/>
              </a:rPr>
              <a:t>(N4</a:t>
            </a:r>
            <a:r>
              <a:rPr lang="en-US" sz="2200" dirty="0" smtClean="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=1,SUM</a:t>
            </a:r>
            <a:r>
              <a:rPr lang="en-US" sz="2200" dirty="0" smtClean="0">
                <a:solidFill>
                  <a:srgbClr val="008000"/>
                </a:solidFill>
                <a:latin typeface="Verdana"/>
                <a:ea typeface="Verdana"/>
                <a:cs typeface="Verdana"/>
              </a:rPr>
              <a:t>($N$2:N4)</a:t>
            </a:r>
            <a:r>
              <a:rPr lang="en-US" sz="2200" dirty="0" smtClean="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,0</a:t>
            </a:r>
            <a:r>
              <a:rPr lang="en-US" sz="2200" dirty="0" smtClean="0">
                <a:solidFill>
                  <a:srgbClr val="0000FF"/>
                </a:solidFill>
                <a:latin typeface="Verdana"/>
                <a:ea typeface="Verdana"/>
                <a:cs typeface="Verdana"/>
              </a:rPr>
              <a:t>)</a:t>
            </a:r>
          </a:p>
          <a:p>
            <a:r>
              <a:rPr lang="en-US" sz="2200" dirty="0" smtClean="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=RAND()</a:t>
            </a:r>
          </a:p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676400" y="1295400"/>
            <a:ext cx="6172200" cy="579438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Intimidate </a:t>
            </a:r>
            <a:r>
              <a:rPr lang="en-US" sz="2800" b="1" noProof="0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Opponents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User Choice Score</a:t>
            </a:r>
          </a:p>
          <a:p>
            <a:r>
              <a:rPr lang="en-US" sz="2400" dirty="0" smtClean="0"/>
              <a:t>Artist Score</a:t>
            </a:r>
          </a:p>
          <a:p>
            <a:r>
              <a:rPr lang="en-US" sz="2400" dirty="0" smtClean="0"/>
              <a:t>Genre Score</a:t>
            </a:r>
          </a:p>
          <a:p>
            <a:r>
              <a:rPr lang="en-US" sz="2400" dirty="0" smtClean="0"/>
              <a:t>Year Match</a:t>
            </a:r>
          </a:p>
          <a:p>
            <a:r>
              <a:rPr lang="en-US" sz="2400" dirty="0" smtClean="0"/>
              <a:t>Close Year</a:t>
            </a:r>
          </a:p>
          <a:p>
            <a:r>
              <a:rPr lang="en-US" sz="2400" dirty="0" smtClean="0"/>
              <a:t>BPM Match</a:t>
            </a:r>
          </a:p>
          <a:p>
            <a:r>
              <a:rPr lang="en-US" sz="2400" dirty="0" smtClean="0"/>
              <a:t>Close BPM</a:t>
            </a:r>
          </a:p>
          <a:p>
            <a:r>
              <a:rPr lang="en-US" sz="2400" dirty="0" smtClean="0"/>
              <a:t>Single Score</a:t>
            </a:r>
          </a:p>
          <a:p>
            <a:r>
              <a:rPr lang="en-US" sz="2400" dirty="0" smtClean="0"/>
              <a:t>Male Score</a:t>
            </a:r>
          </a:p>
          <a:p>
            <a:r>
              <a:rPr lang="en-US" sz="2400" dirty="0" smtClean="0"/>
              <a:t>Solo Score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Song Scoring Algorithm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0"/>
            <a:ext cx="2514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Solver</a:t>
            </a:r>
            <a:endParaRPr lang="en-US" sz="3600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1676400"/>
            <a:ext cx="8458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905000" y="838200"/>
            <a:ext cx="6172200" cy="579438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Objective Function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0"/>
            <a:ext cx="3276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Solver</a:t>
            </a:r>
            <a:endParaRPr lang="en-US" sz="36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600200"/>
            <a:ext cx="8229600" cy="3419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905000" y="838200"/>
            <a:ext cx="6172200" cy="579438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Objective Function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0"/>
            <a:ext cx="19812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Solver</a:t>
            </a:r>
            <a:endParaRPr lang="en-US" sz="36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95399" y="1600200"/>
            <a:ext cx="6328833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Your Playlist</a:t>
            </a:r>
            <a:endParaRPr lang="en-US" sz="36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49779" y="1481138"/>
            <a:ext cx="7044441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Sort by BPM</a:t>
            </a:r>
          </a:p>
          <a:p>
            <a:pPr lvl="1"/>
            <a:r>
              <a:rPr lang="en-US" dirty="0" smtClean="0"/>
              <a:t>Rank() function</a:t>
            </a:r>
          </a:p>
          <a:p>
            <a:endParaRPr lang="en-US" dirty="0" smtClean="0"/>
          </a:p>
          <a:p>
            <a:r>
              <a:rPr lang="en-US" dirty="0" smtClean="0"/>
              <a:t>Randomized Playlist</a:t>
            </a:r>
          </a:p>
          <a:p>
            <a:pPr lvl="1"/>
            <a:r>
              <a:rPr lang="en-US" dirty="0" smtClean="0"/>
              <a:t>Rand() function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Features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database comprises close to 4,000 songs</a:t>
            </a:r>
          </a:p>
          <a:p>
            <a:endParaRPr lang="en-US" dirty="0" smtClean="0"/>
          </a:p>
          <a:p>
            <a:r>
              <a:rPr lang="en-US" dirty="0" smtClean="0"/>
              <a:t>iTunes was used to automatically classify each song by song name, artist, length, genre, year, and BPM</a:t>
            </a:r>
          </a:p>
          <a:p>
            <a:endParaRPr lang="en-US" dirty="0" smtClean="0"/>
          </a:p>
          <a:p>
            <a:r>
              <a:rPr lang="en-US" dirty="0" smtClean="0"/>
              <a:t>We painstakingly classified each of the songs according to whether it was a single, male vocalist, or solo performer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Music Database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Songs in the database can be more varied (majority of songs are male rock)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Build a genre matrix to capture relationships between genres (e.g. alternative is related to rock and should score higher than rap)</a:t>
            </a:r>
          </a:p>
          <a:p>
            <a:endParaRPr lang="en-US" dirty="0" smtClean="0"/>
          </a:p>
          <a:p>
            <a:r>
              <a:rPr lang="en-US" dirty="0" smtClean="0"/>
              <a:t>More ways to classify songs: melody, harmony, instrumentation, rhythm, lyrics (music knowledge beyond our scope)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Room for Improvement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Juran’s</a:t>
            </a:r>
            <a:r>
              <a:rPr lang="en-US" dirty="0" smtClean="0"/>
              <a:t> Play List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600200"/>
            <a:ext cx="6400800" cy="40337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Models and Problems</a:t>
            </a:r>
          </a:p>
          <a:p>
            <a:r>
              <a:rPr lang="en-US" dirty="0" smtClean="0"/>
              <a:t>Model Formulation</a:t>
            </a:r>
          </a:p>
          <a:p>
            <a:r>
              <a:rPr lang="en-US" dirty="0" smtClean="0"/>
              <a:t>Song Scoring Algorithm and Solver</a:t>
            </a:r>
          </a:p>
          <a:p>
            <a:r>
              <a:rPr lang="en-US" dirty="0" smtClean="0"/>
              <a:t>Playlist and Features</a:t>
            </a:r>
          </a:p>
          <a:p>
            <a:r>
              <a:rPr lang="en-US" dirty="0" smtClean="0"/>
              <a:t>Q&amp;A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Agenda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ctr">
              <a:buNone/>
            </a:pPr>
            <a:r>
              <a:rPr lang="en-US" sz="4000" b="1" dirty="0" smtClean="0"/>
              <a:t>Q and A?</a:t>
            </a:r>
            <a:endParaRPr lang="en-US" sz="40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The End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Current Models</a:t>
            </a:r>
            <a:endParaRPr lang="en-US" sz="3600" dirty="0"/>
          </a:p>
        </p:txBody>
      </p:sp>
      <p:sp>
        <p:nvSpPr>
          <p:cNvPr id="9" name="Text Placeholder 2"/>
          <p:cNvSpPr txBox="1">
            <a:spLocks/>
          </p:cNvSpPr>
          <p:nvPr/>
        </p:nvSpPr>
        <p:spPr>
          <a:xfrm>
            <a:off x="4504944" y="5715000"/>
            <a:ext cx="4040188" cy="762000"/>
          </a:xfrm>
          <a:prstGeom prst="rect">
            <a:avLst/>
          </a:prstGeo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vert="horz" lIns="182880" anchor="ctr">
            <a:normAutofit/>
          </a:bodyPr>
          <a:lstStyle>
            <a:lvl1pPr marL="0" indent="0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defRPr kumimoji="0" sz="24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None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None/>
              <a:defRPr kumimoji="0"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err="1" smtClean="0"/>
              <a:t>Juran</a:t>
            </a:r>
            <a:r>
              <a:rPr lang="en-US" dirty="0" smtClean="0"/>
              <a:t> </a:t>
            </a:r>
            <a:r>
              <a:rPr lang="en-US" dirty="0" err="1" smtClean="0"/>
              <a:t>Juran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8076" y="1578367"/>
            <a:ext cx="3713924" cy="4101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51" t="-467" r="-951" b="50467"/>
          <a:stretch/>
        </p:blipFill>
        <p:spPr bwMode="auto">
          <a:xfrm>
            <a:off x="567520" y="1447800"/>
            <a:ext cx="3242480" cy="1161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200400"/>
            <a:ext cx="2012347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 smtClean="0"/>
              <a:t>Pandora</a:t>
            </a:r>
            <a:r>
              <a:rPr lang="en-US" dirty="0" smtClean="0"/>
              <a:t> - Don't get to see upcoming songs, mysterious factors, advertising... and no solver! </a:t>
            </a:r>
          </a:p>
          <a:p>
            <a:r>
              <a:rPr lang="en-US" b="1" dirty="0" smtClean="0"/>
              <a:t>iTunes </a:t>
            </a:r>
            <a:r>
              <a:rPr lang="en-US" dirty="0" smtClean="0"/>
              <a:t>- Only get to choose one song, mysterious factors... and no solver! </a:t>
            </a:r>
          </a:p>
          <a:p>
            <a:r>
              <a:rPr lang="en-US" b="1" dirty="0" err="1" smtClean="0"/>
              <a:t>Juran</a:t>
            </a:r>
            <a:r>
              <a:rPr lang="en-US" dirty="0" smtClean="0"/>
              <a:t> – Usually starts songs while you’re still getting coffee in </a:t>
            </a:r>
            <a:r>
              <a:rPr lang="en-US" dirty="0" err="1" smtClean="0"/>
              <a:t>Sosnoff</a:t>
            </a:r>
            <a:r>
              <a:rPr lang="en-US" dirty="0"/>
              <a:t>,</a:t>
            </a:r>
            <a:r>
              <a:rPr lang="en-US" dirty="0" smtClean="0"/>
              <a:t> stops music to talk about college football…  and knows more about solver than we do </a:t>
            </a:r>
            <a:r>
              <a:rPr lang="en-US" dirty="0" smtClean="0">
                <a:sym typeface="Wingdings" pitchFamily="2" charset="2"/>
              </a:rPr>
              <a:t></a:t>
            </a:r>
            <a:endParaRPr lang="en-US" dirty="0" smtClean="0"/>
          </a:p>
          <a:p>
            <a:r>
              <a:rPr lang="en-US" b="1" dirty="0" smtClean="0"/>
              <a:t>Our model- </a:t>
            </a:r>
            <a:r>
              <a:rPr lang="en-US" dirty="0" smtClean="0"/>
              <a:t>complete control over the factors, ability to see the entire playlist, no ads, looks at multiple inputs... and USES SOLVER!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The Problem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457200" y="4724400"/>
            <a:ext cx="8229600" cy="11430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Decision Variables</a:t>
            </a:r>
          </a:p>
          <a:p>
            <a:pPr lvl="1"/>
            <a:r>
              <a:rPr lang="en-US" sz="2200" dirty="0" smtClean="0"/>
              <a:t>How to create a static playlist that most closely matches user’s preferences</a:t>
            </a:r>
          </a:p>
          <a:p>
            <a:r>
              <a:rPr lang="en-US" dirty="0" smtClean="0"/>
              <a:t>Objective Function</a:t>
            </a:r>
          </a:p>
          <a:p>
            <a:pPr lvl="1"/>
            <a:r>
              <a:rPr lang="en-US" sz="2200" dirty="0" smtClean="0"/>
              <a:t>Maximize total score. Songs are scored based on how similar they are to user selection and how important user valued songs that had those similar qualities</a:t>
            </a:r>
          </a:p>
          <a:p>
            <a:r>
              <a:rPr lang="en-US" dirty="0" smtClean="0"/>
              <a:t>Constraints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Number of songs on the playlist (currently 20)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Maximum number of songs from the same artist allowed on playlist (based on user selection)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Model Formulation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394989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User choice:</a:t>
            </a:r>
          </a:p>
          <a:p>
            <a:pPr lvl="1"/>
            <a:r>
              <a:rPr lang="en-US" dirty="0" smtClean="0"/>
              <a:t>3 songs you like</a:t>
            </a:r>
          </a:p>
          <a:p>
            <a:pPr lvl="1"/>
            <a:r>
              <a:rPr lang="en-US" dirty="0" smtClean="0"/>
              <a:t>A specific artist you like</a:t>
            </a:r>
          </a:p>
          <a:p>
            <a:pPr lvl="1"/>
            <a:r>
              <a:rPr lang="en-US" dirty="0" smtClean="0"/>
              <a:t>A specific artist you don’t like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User Importance Rating Scale</a:t>
            </a:r>
          </a:p>
          <a:p>
            <a:pPr lvl="1"/>
            <a:r>
              <a:rPr lang="en-US" dirty="0" smtClean="0"/>
              <a:t>User then rates how important it is for songs on the playlist to have qualities that match the selected songs (</a:t>
            </a:r>
            <a:r>
              <a:rPr lang="en-US" b="1" dirty="0" smtClean="0"/>
              <a:t>artist, genre, year, tempo, single, artist gender, solo performer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Model Formulation</a:t>
            </a:r>
            <a:endParaRPr lang="en-US" sz="36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905000" y="838200"/>
            <a:ext cx="6172200" cy="579438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User Inputs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838200"/>
            <a:ext cx="6172200" cy="579438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User Inputs: Song/Artist Selection</a:t>
            </a:r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/>
          <a:srcRect t="36240" r="30060" b="13351"/>
          <a:stretch>
            <a:fillRect/>
          </a:stretch>
        </p:blipFill>
        <p:spPr bwMode="auto">
          <a:xfrm>
            <a:off x="533400" y="1828800"/>
            <a:ext cx="80772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533400" y="-152400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Model Formulation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/>
          <a:srcRect t="31608" r="22659" b="18801"/>
          <a:stretch>
            <a:fillRect/>
          </a:stretch>
        </p:blipFill>
        <p:spPr bwMode="auto">
          <a:xfrm>
            <a:off x="304800" y="1447800"/>
            <a:ext cx="8610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905000" y="838200"/>
            <a:ext cx="6172200" cy="579438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User Inputs: Song/Artist Selection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-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Model Formulation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Song Scoring Algorithm</a:t>
            </a:r>
            <a:endParaRPr lang="en-US" sz="3600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752600"/>
            <a:ext cx="8229600" cy="3041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</TotalTime>
  <Words>489</Words>
  <Application>Microsoft Office PowerPoint</Application>
  <PresentationFormat>On-screen Show (4:3)</PresentationFormat>
  <Paragraphs>90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Concourse</vt:lpstr>
      <vt:lpstr>Music Model</vt:lpstr>
      <vt:lpstr>Agenda</vt:lpstr>
      <vt:lpstr>Current Models</vt:lpstr>
      <vt:lpstr>The Problem</vt:lpstr>
      <vt:lpstr>Model Formulation</vt:lpstr>
      <vt:lpstr>Model Formulation</vt:lpstr>
      <vt:lpstr>User Inputs: Song/Artist Selection</vt:lpstr>
      <vt:lpstr>Model Formulation</vt:lpstr>
      <vt:lpstr>Song Scoring Algorithm</vt:lpstr>
      <vt:lpstr>Song Scoring Algorithm</vt:lpstr>
      <vt:lpstr>Song Scoring Algorithm</vt:lpstr>
      <vt:lpstr>Solver</vt:lpstr>
      <vt:lpstr>Solver</vt:lpstr>
      <vt:lpstr>Solver</vt:lpstr>
      <vt:lpstr>Your Playlist</vt:lpstr>
      <vt:lpstr>Features</vt:lpstr>
      <vt:lpstr>Music Database</vt:lpstr>
      <vt:lpstr>Room for Improvement</vt:lpstr>
      <vt:lpstr>Juran’s Play List</vt:lpstr>
      <vt:lpstr>The End</vt:lpstr>
    </vt:vector>
  </TitlesOfParts>
  <Company>Lehigh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Music Model</dc:title>
  <dc:creator>Windows User</dc:creator>
  <cp:lastModifiedBy> </cp:lastModifiedBy>
  <cp:revision>50</cp:revision>
  <dcterms:created xsi:type="dcterms:W3CDTF">2010-12-10T22:43:46Z</dcterms:created>
  <dcterms:modified xsi:type="dcterms:W3CDTF">2010-12-13T13:43:30Z</dcterms:modified>
</cp:coreProperties>
</file>